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2D6AADF-C797-4036-AC36-41E1295684C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0CCA57E-867B-44C5-944F-B52284E73F7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46B8B7-4336-4E1F-B1F9-9804E5BEDB8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B94700-142B-4A65-A471-48C6E17779A1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07A43A-3B11-404E-8458-101F73925E2E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8570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4DD21EB-C56D-4EFD-8C8A-883C6C64D4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FD7F66C-7B5E-494E-99FD-779B025AA5B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6F227B39-CAD8-461A-8290-9E8D2FBBEC2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911C68-3167-4E31-87BA-3C3F64737B7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B84CE4-3694-421E-AEA1-A9CE723CE36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B7A231-A90A-47A9-8D42-189AB621FD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36E017D-D909-41BD-A749-56E92F2CD97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86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415548F1-273C-4166-B31B-76574237D78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89BEFA-A856-45DE-9619-19A221CC16CD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7FE01664-9960-4717-9F01-48846AE6D1E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9C754D-6A8B-4841-B73A-783C223D824F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EFAD6261-AAB1-4F33-8A60-8DF4B154158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9F860B-4045-45CF-B5E1-B44B89ED93A9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0E2C7D7E-1D70-4CBD-93B2-F6AC6EB0DC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1B76FB47-6C27-4B25-8ACC-13DBD22F7E2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57256E1-373B-464C-AE5C-84F2859C965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180C4D-C1C0-45BA-AFAF-4B7F023125B5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FD9C3125-1ABC-4B8E-9A9D-BAA9B483D63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061894-E9E3-4B30-B1E5-751C39915B7F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52D9EBA-638D-48FA-B670-EF553C02746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3D70EC0-A9E5-49E5-AECE-FAE4AF081E51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CFEF2182-1C0F-41C7-B854-63ADB31033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58C12199-23CD-464D-91EE-EF47A16710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433C832-2DEF-417A-A219-1D7692A6145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3881ED-0FA7-458B-B0B6-5DD6C654ED2E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82C22283-C099-479F-AD5E-F956D7F686F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2AD8B6-87F2-497C-B8B3-F56E297289DE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19E9EB3E-647A-4D4F-AF67-05C76213870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E0B74D-A88A-478B-912B-07D5F862A845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896A48B4-60B7-493E-BF6E-C358B3A6BB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A0BD9D7B-3FE5-4290-9849-27FCD51E5B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4CA07A8-3E19-4EF6-90BA-8D7EB5BFAC0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D32A90-0BB8-47D9-BAC3-567A3B5C7D0B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EEA06DE3-0C42-42A5-8DB4-4BCBBCA687F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F0AEF7-E159-46B2-B0BE-8A0B190DAFC0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92BB09F-98A8-4EE7-8826-2E22E811E10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5A46A1-801B-4F32-B0E0-D02900639FA0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88BCD6D4-A29A-448B-B63E-E932C2A4E6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030E651-09F1-4725-ADA3-F63F1A68D9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0213AF1-AE7C-4F21-8973-215E24C896C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586CC-260C-4F5E-B94B-A5B17A18385F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394CDE4A-9F9D-4BA4-91C2-6E962AB10C4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DF59C7-6A1A-4CB4-8601-A9A2004AF001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DEF47853-6D09-4E5A-B57E-BB1981B5448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A2131E-CDC6-4C92-9F86-39B3ADD51785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F1C1117E-4E49-4952-9155-96AB5EBC2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310835DA-94F1-472B-8091-E34E57BE05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BE0BEDF-3B2E-4334-966B-F7A5C6C0DCA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4ABBB0-9C2E-4A1A-A810-FE6F2FF5AEB2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7F8D31AB-846C-4DCA-BCAC-AC1AAC51836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8C4BD6-A9A0-4482-A48F-589F0BB93DC5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A45C19C-04AA-4ED4-ACB1-881A5AC0547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05BB90-EE43-4345-8695-3892C229FCC0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89C2734-71B0-4A68-8682-7BE56C5D64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287D8323-A566-4285-BD87-C7FE44D71F6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C52E4E63-8A07-47E9-9868-367E81DE1D2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136CCF-1E61-4EF3-ABC5-8502D09836D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59F33C61-8BE4-4944-8737-9283E59D0E8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FC93427-F1F9-4299-A65C-04631BF23630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F169CF36-7BED-4961-BC6D-632AD4E430B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CA046B-7F6D-4C7F-90C8-213ACC0A0F61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EC6713C2-0987-44D7-A4A1-B6775C77B8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556E5227-F94E-44FB-8E0B-F9009B1DC7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2DD153BA-9F93-4AE1-A12F-5A790BF7DA3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4ECFA3-1A3F-4468-8928-92D289F80F0A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7386BCAD-1D4E-4382-B451-062C9413D65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94F72-9B0F-4425-A821-2ECD98EA911C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6BD65B76-AB76-4B74-9EEB-BA503FF654E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09BCC8-05F8-4105-A4FF-A7978CBF06AC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8F4DC7B2-B4B4-4C5C-A1B0-C71C05C775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09058F39-176C-4F0B-929A-EC4C3A5F93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03C7B57-D956-4005-8990-52250FD5952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DE0B5FB-B120-4629-A46D-C69AADD06F3A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E8958D6E-4129-42B6-89BD-153643DCEFE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DB6DD6-0941-4A65-BBA9-01D29CA03D30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76282161-6C2E-4470-8CCB-134DD4AF361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7C3111-1DC6-429D-8EED-1C395F403320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09E937BB-4AB8-4A86-BF34-4CBE176998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CAC8EFB5-AD90-4C71-BD50-E97A49A34A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49A18CB6-526F-42DB-AFE7-6AF7FB4EE78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15E82B-0F51-42D3-87CA-81FFD0E9162F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B2A4ACF-DFD9-4E51-BCCD-039114F84F5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891F3BD-B3B0-4C88-9150-60712445C0E6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7B26967E-2D21-4F5B-AAC9-EDD6BE1A5FC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DCF69E-2D81-47D9-A2AA-E20DF4399AB9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5269CE6C-AAB9-4309-967F-23928126A9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C4F25B34-97E4-4A76-855F-6B742B201A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97C8EEC-EF74-4C42-9BA5-2D01E552B2E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0EF570-9497-45CD-AD15-9C8FFE760CBD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E5C04758-55C7-4FFD-862E-B10FED054E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E76879-B00A-4C90-8116-2E3E97784681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80A52AD4-7FCE-41B0-9A38-A88D5845634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A47018-3C55-47E3-8210-8CA33B7F88FF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C144A3C-F53A-40C6-AD03-C42343CEFC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E77C7900-38C0-4376-A089-5A149CB871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6C10D75-6EA8-4EDA-9773-F66C6A17DB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ABEA90-C79E-45A5-9056-B1B1E9BE07DB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F6587408-CAD5-4BD7-8D7B-C7F5504C2C2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80CD17-D124-4E09-9B69-977D334886C6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52A874B3-CF0B-4283-9CC8-3F6BED3D475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B2B10C-5F2D-41AA-9136-6D07A2C6AA86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46C96613-A8C4-479A-95AB-48FBDBE730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76765114-8769-4E86-B500-0A2691C94C9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C259B26E-4313-4C5C-9639-6CA23B945B6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97F17B-0009-4864-9E90-3FD662A240F5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212F6655-8C22-4F53-8AC1-57C2D2A7016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84678DF-4C6A-4A58-9207-DB2F866BE22A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5704CE29-CCE8-4D3B-AE5F-2A69DE6DAB2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C1B90C6-83FC-46EB-B48C-209FC5814257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FFB37C4E-A90E-4319-8184-68622B34A3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05310C29-563F-446F-918C-19659A17DA2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4454C163-6F88-4156-8E09-0ABB2E821AD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9B06BF-5512-4598-B27E-474E9128D63B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6CAEF84-2CF0-4A02-8A71-1DA719F2FA8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22BA41-C62C-4A16-9856-2208EAB78994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47492A44-2138-42DD-B732-306EA11B66B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269317-BA78-430F-A484-FE718952CD00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FFBEA4E6-1C0F-45A5-B760-9157AA719B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C9E8F612-6A1E-440B-923D-18F65642EE0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5241-0565-43F1-8E79-DC7EE091DFE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81E2C-91C4-47E2-AB8C-7CA7D72D813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E1D96-D8F8-43A1-91A3-F43E8924E1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243CC-F490-4D19-8A59-6CD6921C3D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532FF-C9C2-40D4-9D53-D965D382FE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CC4052-4B8D-4F89-988F-E42BD5D8C08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19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947A5-D3CC-48D6-B4B8-A085D60875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2CF47-0E0D-4BDF-95D7-4AF930E5E4A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7A657-0605-440E-B53A-6DD751CAF1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77A3-BA4A-49AE-AFC6-F6290B0406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E922B-7F68-43A9-B2D2-0C92D02126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5BBA85-7F04-4CD4-964B-51E2068F1D6A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92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0B9C94-771A-4F3C-8216-CCBACBDB57C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4C03A-DFD5-4432-ACDF-96AD3271264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37D35-F587-4BDB-A646-D8EA3362EE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5669-99D2-4DB9-A4A2-25B331DE78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79FEF-5669-4EA7-81E4-BA6A02EC05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F6A3F8-05C8-423E-BD79-6FCC9865043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21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2AD0ED9-6B91-4C41-AC2C-7B5EC4FC7D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415D2F-4F09-4B90-9F51-280F9A10B9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EBE20E-4FF5-490C-8A0F-F0BE9963D3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EBDD06-9F1B-4A7F-A6DE-F4E322B60005}" type="slidenum">
              <a:t>‹#›</a:t>
            </a:fld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08712B8A-889F-47FD-8962-88F5E28588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D5879141-9B3F-43F5-9AFA-E63BD6BCBDD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41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908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1420E-D737-4229-975A-6479543AE37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69306-053E-4E0A-8670-FF5C258480A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71D8-0BBF-4AFA-8BFD-F4C4DD83AF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57C0F-9A34-45A5-B4F4-9F28BDAD39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C4D3C-7F25-4B72-8332-8F20985A2D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F0799-06F4-4326-9861-DB686DC3EEA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415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8FADA-619B-4DBB-B581-4F2BF64815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26524-2C90-4248-8B9E-655F1B96193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8248-ED8C-46D5-9538-84010742F1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A80C8-4EF5-4F03-8F05-8F29F96B042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A746-DCF5-4CB7-AE39-624FA8769E1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9F281B-3AA7-45BC-96CF-DF536F28A9A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486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D559-892E-41B5-BBF9-7B4AD0A82B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0BBB5-ED6D-47EE-B4AC-851CD475A1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39007-68AB-42B1-BA65-B6D8BEEFF8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D2932-3A2C-4501-8746-EC90CF6C27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45C03-C36A-4C0F-A493-F99AADFCE2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822401-52E6-4E32-A8E1-507BFBDD0D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75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298D-AC36-48B7-8193-7439CB34CC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0495C-D3C8-4D3F-BCD5-418260AA97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413B3-0A13-4BCA-9160-1601E04BD54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FBB7E-884A-47ED-9E40-A103F323C2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40661-89D0-4337-A405-1975199DF3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9A8B8-CE66-4333-B69F-7677FB03B0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3E3227-07FC-4AF5-B21B-FF95AF6CFC2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17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49A76-A34D-479D-AEFB-A7478FB49F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0ED73-62D4-4A93-832B-5CBB49E44A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99738-0D0F-4E73-8E37-F1895F6727F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A7466-4E1E-48FF-BD41-1C6CB977A57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BD1BD-AC21-4B37-804A-55CA395E4CA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56B97-7C1D-45C8-9E89-BF48042E96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F77BB-B3D3-4E90-AEEF-9235703381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78174-7267-4737-9BBF-D89362DCDF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DEAFC3-E287-4AD0-94C8-6D00255767E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481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AA69-352C-4691-82FF-96236F235FD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C6AA7-19D6-42DF-A75F-B29BCA2510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B9527-ECAD-4B86-802A-4444A5FA67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E19A7-80F3-421C-865D-FB250A246E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D887F8-DE92-4F38-8610-425D34B90A6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45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0B535-1162-44EB-807D-F51742AAD7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BE483F-D86D-433F-819B-E0DC4117EA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68EEE-A1A4-4E1E-A3FA-5F7A1E1EBC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750EE6-FA87-4671-9911-0B7BDE0D529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2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E7AD-0ADF-452F-9128-FA5F415328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4B9D3-9B10-4791-AFB1-BC442D8CAA4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390B6-6704-4094-BE56-8FD9BF0F41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E5C9-C922-49EA-8C0D-1B9FB515EE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73BA2-F142-4DBC-971A-8A59E108F7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6E1A1-2E74-4FE9-BC74-BB83AFB2320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65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827B-8FF9-4AA2-A39B-937B9B4A38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543AC-23C3-4999-88F9-0ECDA6A17A9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5A67F-1264-492A-AEC3-2893EF25246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3BC02-33C8-448B-BAB0-4FCD6F9931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25899-EBD3-494A-BB1C-3C0A0326F9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11357-7246-4016-A555-224E1E1F86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9E7841-29DF-4112-B144-2B474DF0AA5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80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B032-FCEB-4EB6-8955-6F118A9C24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A6857-2BFA-48C2-ADBA-DEA89B48AED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CC75-80CD-44BC-A38E-6916AAF5F1C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0A5E-105A-4E2A-B0C9-CB2970D149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351D8-F1BF-45D6-902D-7C6BE9D55A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121A6-7E16-4B0A-B5D3-EC269D24C0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51615E-E3CE-4631-9A17-EDAFFA9AB72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091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5F5E-3003-4B66-84DE-79256DD6F13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5AA18-270E-40BB-983B-97ABC6514B1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CCE96-8B71-417F-A6EE-0CE6AEC0AA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EC687-EEE4-4E23-8BBA-58A3080252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D9D44-0C2A-46DD-B315-0F1773722A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E36D11-715F-419B-A224-EDF5C9385F35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755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929BA-02D4-42D5-B4BF-6934CFB900E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9F4F9-8FD3-424F-8E03-39C2C39D97F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913FA-D875-4AFB-8966-4E8F294FDC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37942-19AC-4A73-95D0-6EBB5FCCF0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92BD-C9D9-4BAD-B672-F6F3304959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3FC821-5641-4270-8950-7B3C3F7143C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146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1775D7-51ED-42E5-9F19-D8A481D93B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9114AA-7D9A-459C-8289-2AA23D2C62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305DA9-0664-47D6-8A4B-97DA5C729F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FE4C1-41D9-4E75-8A1E-6631947BD64A}" type="slidenum">
              <a:t>‹#›</a:t>
            </a:fld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C3FF492-8D71-4654-B7B9-2C71BC959EC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 lIns="0" tIns="0" rIns="0" bIns="0"/>
          <a:lstStyle>
            <a:lvl1pPr hangingPunct="0">
              <a:defRPr lang="it-IT">
                <a:latin typeface="Liberation Sans" pitchFamily="18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F733684E-2E5D-4438-B322-EE06DB4AB33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 lIns="0" tIns="0" rIns="0" bIns="0"/>
          <a:lstStyle>
            <a:lvl1pPr hangingPunct="0">
              <a:spcBef>
                <a:spcPts val="1415"/>
              </a:spcBef>
              <a:buNone/>
              <a:defRPr lang="it-IT">
                <a:latin typeface="Liberation Sans" pitchFamily="18"/>
              </a:defRPr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71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66D36-9E53-4200-A2E2-5B97273E53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5A74E-3F56-48E4-A167-B335C346E6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69356-F21C-4C3A-AD15-3AD0AD631F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86CCE-A22B-449C-B737-73C23959F6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87CE0-1E23-4F07-ADC7-B70F08514D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3E3B95-0936-431F-88CD-4B2D6000D31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4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4184-DEFA-407E-BD8D-40CB096F728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60894-AF19-45D7-A9B4-D3BF0EAF60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6FC42-EEF9-4F8F-996F-84A266FE923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A817D-B042-48A0-9359-35C2732F0E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AC75B-DCEE-46D8-AFD7-3E34E7B57F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E0EC8-3B20-49C8-9A5F-B568CC97E1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D8B7C9-3EFB-4D0A-8E23-8C226F4A8E8C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97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C88D-83ED-4C53-B159-2158B8BA87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F4E8E-1E85-42CB-87A1-CC86CCE250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2E29D-C4FC-4AB7-84D7-A7533F5CC27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D499E0-223A-4A86-B35D-6350252D20B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FA92B-47A5-4A9E-B881-3414C1ABDEA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6F4C8-0EF0-4C68-8C8F-4312E86CAC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065A7C-72CB-437B-9819-FF73E2367B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4825C9-87CE-49DB-BE78-D421D5B5EC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9C87E8-B83C-4CF1-A22E-CA0D3262A575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90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7FEC-C756-43FB-849C-CBFBAD4CCE8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ADA4C1-4441-47CB-89A0-963466E360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28254-3B40-43C5-9FEB-444901AFE7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263CB-E1E8-4625-8EFD-96D2E69271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E94FA9-5757-4F4C-A841-6C3880CE2FA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57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F63A7-7D40-43F0-ACF5-24720EFA6C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3B340-BCAB-411F-9F69-F4DBD13C4E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A5839-D3C6-49A8-A728-99149C596C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1440D7-CEBC-4305-ACDD-CA1D0A30B49A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74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5C1C-69E9-44A5-85E5-2D3C946E58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1B3D0-D0BD-4354-8A85-45BF9ACAE4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B2245-70DD-42CC-BA5C-D4406E3E01E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DADE4-FC66-426A-8A2A-5DB32CBFF9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798B2-2CF5-4A16-A907-D22A1A9EE3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0A253-CCE6-44B3-840C-F794F935E4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1787F3-C017-46BC-9C56-0913FF119610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50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942F-2E80-454E-BE06-380ABBAD9D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94DC0-19AE-487B-9FA9-633B206A645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A18E2-9638-497B-A54A-5210288F3BC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D3818-7D66-4F21-B286-4645477E74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96556-86B6-4D42-BAF2-3FE2AD86D4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02A13-D021-4BA7-A013-7E29986B13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9036B8-62CE-44D7-81C0-9B3BFC180BF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1FE3E-535F-40A1-887C-6C89A2F6D5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07DFD-F2F8-41B5-B68F-305B6504DB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10248-5E39-405F-B496-F2A4F08251B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01559-DFC8-4116-A838-5B285BB7FD8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FB498-AE6F-4A1C-9D03-08601629F49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652F573E-4E91-43D0-9954-FB47324CFAE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FAD57-A23A-4ACA-A590-B405402487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96F3F-3BEF-44BE-86C5-CC12433A7F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461F5-A59B-4483-AB00-3F0E927AE82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23CDA-2CDE-4901-9320-93B212A4473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514D8-AF2F-46C7-B888-E4FF87B393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CB11CF5-BC22-4D82-AA60-7998F8E2355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58999A-73A6-4AFB-9A40-B725CE4F21A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5705" y="1439805"/>
            <a:ext cx="10380954" cy="2759659"/>
          </a:xfrm>
        </p:spPr>
        <p:txBody>
          <a:bodyPr/>
          <a:lstStyle/>
          <a:p>
            <a:pPr lvl="0"/>
            <a:r>
              <a:rPr lang="fi-FI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Rajat ylittävät esitutkinnat</a:t>
            </a:r>
            <a:endParaRPr lang="it-IT" sz="6600" b="1" dirty="0">
              <a:ln w="1016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3DE342C9-B3B7-4A17-9CD9-90F027CDE64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893640"/>
            <a:ext cx="10966902" cy="4988884"/>
          </a:xfrm>
        </p:spPr>
        <p:txBody>
          <a:bodyPr>
            <a:normAutofit lnSpcReduction="10000"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31(5) Jos avustava EDP katsoo, että</a:t>
            </a:r>
          </a:p>
          <a:p>
            <a:pPr marL="0" lvl="0" indent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a) pyyntö on puutteellinen tai siinä on ilmeinen merkittävä virhe;</a:t>
            </a:r>
          </a:p>
          <a:p>
            <a:pPr marL="0" lvl="0" indent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(b) toimenpiteeseen ei perusteltujen ja objektiivisten syiden vuoksi voida ryhtyä annetussa määräajassa;</a:t>
            </a:r>
          </a:p>
          <a:p>
            <a:pPr marL="0" lvl="0" indent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(c) vaihtoehtoisella, mutta yksityisyyteen vähemmän puuttuvalla toimenpiteellä saavutettaisiin samat tulokset kuin tehtäväksi annetulla toimella; tai</a:t>
            </a:r>
          </a:p>
          <a:p>
            <a:pPr marL="0" lvl="0" indent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(d) tehtäväksi annettua toimenpidettä ei ole olemassa tai se ei ole hänen jäsenvaltionsa lain mukaisesti käytettävissä vastaavassa kansallisessa tapauksessa.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77D6A606-1264-4776-8680-43571360A8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0233123" cy="1261798"/>
          </a:xfrm>
        </p:spPr>
        <p:txBody>
          <a:bodyPr>
            <a:normAutofit/>
          </a:bodyPr>
          <a:lstStyle/>
          <a:p>
            <a:pPr lvl="0"/>
            <a:r>
              <a:rPr lang="it-IT" sz="4400" b="1" dirty="0">
                <a:latin typeface="Liberation Sans" pitchFamily="34"/>
              </a:rPr>
              <a:t>Rajat ylittä tutkinta: ongelmia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8B598AA-DB1E-4ABD-B297-C948F7897D4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553D62EE-3357-407D-AA29-4C0D671BD3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00496"/>
            <a:ext cx="10899163" cy="4988884"/>
          </a:xfrm>
        </p:spPr>
        <p:txBody>
          <a:bodyPr>
            <a:normAutofit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31(5)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Tieto valvovalle EP:lle ja keskustelu käsittelevän EDP:n kanssa asian ratkaisemiseksi kahdenvälisesti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Jos asiaa ei saada ratkaistua 7 arkipäivän aikana: se siirretään Pysyvälle Jaostolle (PC)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PC päättää sovellettavan kansallisen lain ja Asetuksen mukaisesti toteuttaako avustava EDP ja mihin mennessä annetun tehtävän tai sen korvaavan tehtävän ja ilmoittaa päätöksestään avustavalle EDP:lle toimivaltaisen EP:n kautta.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254FA767-2087-4558-9932-55FB99CA9B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>
                <a:latin typeface="Liberation Sans" pitchFamily="34"/>
              </a:rPr>
              <a:t>Rajat ylittävät tutkinnat: ratkaisu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EC62B0-0B2F-45E4-90B9-49EA2671EA8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47E03837-693B-4E64-BC89-5EC332797D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17815"/>
            <a:ext cx="11012055" cy="4988884"/>
          </a:xfrm>
        </p:spPr>
        <p:txBody>
          <a:bodyPr/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32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Toteutetaan Asetuksen ja </a:t>
            </a:r>
            <a:r>
              <a:rPr lang="it-IT" u="sng" dirty="0">
                <a:latin typeface="Liberation Sans" pitchFamily="18"/>
              </a:rPr>
              <a:t>avustavan EDP:n jäsenvaltion lain mukaisesti. </a:t>
            </a:r>
          </a:p>
          <a:p>
            <a:pPr marL="0" lvl="0" indent="0" algn="just" hangingPunct="0">
              <a:spcBef>
                <a:spcPts val="1415"/>
              </a:spcBef>
              <a:buNone/>
            </a:pPr>
            <a:endParaRPr lang="it-IT" u="sng" dirty="0">
              <a:latin typeface="Liberation Sans" pitchFamily="18"/>
            </a:endParaRP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Muodollisuuksia ja menettelyjä, jotka käsittelevä EDP on nimenomaisesti esittänyt on noudatettava, elleivät ne ole vastoin avustavan EDP:n jäsenvaltion lain perusperiaatteita. 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2438AB97-8CAA-434A-BCA3-FD871A5B33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>
                <a:latin typeface="Liberation Sans" pitchFamily="34"/>
              </a:rPr>
              <a:t>Annetun tehtävän täytäntöönpano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7096C8E-54B5-4BE3-9CA7-610448FDA56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E7D74E4-4787-4CBE-84DF-A90523EFF9F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90468"/>
            <a:ext cx="9071643" cy="4988884"/>
          </a:xfrm>
        </p:spPr>
        <p:txBody>
          <a:bodyPr/>
          <a:lstStyle/>
          <a:p>
            <a:pPr lvl="0" hangingPunct="0">
              <a:spcBef>
                <a:spcPts val="1415"/>
              </a:spcBef>
              <a:buNone/>
            </a:pPr>
            <a:endParaRPr lang="it-IT" dirty="0">
              <a:latin typeface="Liberation Sans" pitchFamily="18"/>
            </a:endParaRPr>
          </a:p>
          <a:p>
            <a:pPr lvl="0" hangingPunct="0">
              <a:spcBef>
                <a:spcPts val="1415"/>
              </a:spcBef>
            </a:pPr>
            <a:r>
              <a:rPr lang="it-IT" sz="4000" dirty="0">
                <a:latin typeface="Liberation Sans" pitchFamily="18"/>
              </a:rPr>
              <a:t>EPPO:n rajatylittävässä tutkinnassa:</a:t>
            </a:r>
          </a:p>
          <a:p>
            <a:pPr marL="0" lvl="0" indent="0" hangingPunct="0">
              <a:spcBef>
                <a:spcPts val="1415"/>
              </a:spcBef>
              <a:buNone/>
            </a:pPr>
            <a:endParaRPr lang="it-IT" sz="4000" dirty="0">
              <a:latin typeface="Liberation Sans" pitchFamily="18"/>
            </a:endParaRPr>
          </a:p>
          <a:p>
            <a:pPr lvl="0" hangingPunct="0">
              <a:spcBef>
                <a:spcPts val="1415"/>
              </a:spcBef>
            </a:pPr>
            <a:r>
              <a:rPr lang="it-IT" sz="4000" dirty="0">
                <a:latin typeface="Liberation Sans" pitchFamily="18"/>
              </a:rPr>
              <a:t>Ei oikeusapupyyntöjä</a:t>
            </a:r>
          </a:p>
          <a:p>
            <a:pPr lvl="0" hangingPunct="0">
              <a:spcBef>
                <a:spcPts val="1415"/>
              </a:spcBef>
            </a:pPr>
            <a:r>
              <a:rPr lang="it-IT" sz="4000" dirty="0">
                <a:latin typeface="Liberation Sans" pitchFamily="18"/>
              </a:rPr>
              <a:t>Ei EIO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6BE559C-9904-45DA-8D23-A9B8045A2D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>
                <a:latin typeface="Liberation Sans" pitchFamily="34"/>
              </a:rPr>
              <a:t>Kansainvälisten oikeusapuinstrumenttien käyttö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378B82F-DA52-4646-807D-593AD9FF718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E5338512-696D-4BC1-9209-B6E778871B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894764"/>
            <a:ext cx="10887879" cy="4988884"/>
          </a:xfrm>
        </p:spPr>
        <p:txBody>
          <a:bodyPr>
            <a:normAutofit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33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Käsittelevä EDP voi määrätä tai pyytää määräämään epäillyn tai syytetyn pidättämisestä tai tutkintavankeuteen määräämisestä vastaaviin kansallisiin tapauksiin sovellettavan kansallisen lain mukaisesti.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Jos on tarpeen pidättää ja luovuttaa henkilö, joka ei ole asiaa käsittelevän EDP:n jäsenvaltiossa, ko. syyttäjä antaa EAW:n tai pyytää ko. </a:t>
            </a:r>
            <a:r>
              <a:rPr lang="it-IT">
                <a:latin typeface="Liberation Sans" pitchFamily="18"/>
              </a:rPr>
              <a:t>jäsenvaltion </a:t>
            </a:r>
            <a:r>
              <a:rPr lang="it-IT" dirty="0">
                <a:latin typeface="Liberation Sans" pitchFamily="18"/>
              </a:rPr>
              <a:t>viranomaisia antamaan EAW:n Neuvoston puitepäätöksen 2002/584/JHA mukaisesti.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F3EDA3B0-3822-4C17-92E0-2445D5F41A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>
                <a:latin typeface="Liberation Sans" pitchFamily="34"/>
              </a:rPr>
              <a:t>Rajat ylittävät luovuttamiset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AA3F60E-7897-4B32-A7D7-D4402ABF39D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F131E8DB-2CFA-46BC-A6D4-FA7F5AA9FA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94461"/>
            <a:ext cx="12095052" cy="4384081"/>
          </a:xfrm>
        </p:spPr>
        <p:txBody>
          <a:bodyPr/>
          <a:lstStyle/>
          <a:p>
            <a:pPr lvl="0"/>
            <a:r>
              <a:rPr lang="it-IT" dirty="0"/>
              <a:t>Normit/Periaatteet</a:t>
            </a:r>
          </a:p>
          <a:p>
            <a:pPr lvl="0"/>
            <a:r>
              <a:rPr lang="it-IT" dirty="0"/>
              <a:t>Art. 5 para. 3 – Kansallisen lain soveltaminen </a:t>
            </a:r>
          </a:p>
          <a:p>
            <a:pPr lvl="0"/>
            <a:r>
              <a:rPr lang="it-IT" dirty="0"/>
              <a:t>Art. 28  Tutkinnan toteuttaminen</a:t>
            </a:r>
          </a:p>
          <a:p>
            <a:pPr lvl="0"/>
            <a:r>
              <a:rPr lang="it-IT" dirty="0"/>
              <a:t>Art. 31 – Rajat ylittävä tutkinta</a:t>
            </a:r>
          </a:p>
          <a:p>
            <a:pPr lvl="0"/>
            <a:r>
              <a:rPr lang="it-IT" dirty="0"/>
              <a:t>Art. 32 – Tehtäväksi annettujen toimenpiteiden toteuttaminen</a:t>
            </a:r>
          </a:p>
          <a:p>
            <a:pPr lvl="0"/>
            <a:r>
              <a:rPr lang="it-IT" dirty="0"/>
              <a:t>Art. 33 – Tutkintavankeus ja rajat ylittävä luovuttaminen</a:t>
            </a:r>
          </a:p>
          <a:p>
            <a:pPr lvl="0">
              <a:buNone/>
            </a:pPr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E74FC62E-0AAB-4765-868D-F00EE07F97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Johdanto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A39CB8A-0D05-4BA6-95B2-A3F401EF5CF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39EBDD06-9F1B-4A7F-A6DE-F4E322B6000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2BA7A8EA-154E-4992-9325-6B4F8142CBF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60592"/>
            <a:ext cx="12095052" cy="4384081"/>
          </a:xfrm>
        </p:spPr>
        <p:txBody>
          <a:bodyPr/>
          <a:lstStyle/>
          <a:p>
            <a:pPr lvl="0"/>
            <a:r>
              <a:rPr lang="it-IT" dirty="0"/>
              <a:t>• Resitaali 72 – 76 </a:t>
            </a:r>
          </a:p>
          <a:p>
            <a:pPr lvl="0"/>
            <a:r>
              <a:rPr lang="it-IT" dirty="0"/>
              <a:t>• Yhden viraston malli ↔ </a:t>
            </a:r>
            <a:r>
              <a:rPr lang="it-IT" dirty="0">
                <a:solidFill>
                  <a:srgbClr val="FF0000"/>
                </a:solidFill>
              </a:rPr>
              <a:t>Territoriality of MS</a:t>
            </a:r>
          </a:p>
          <a:p>
            <a:pPr lvl="0"/>
            <a:r>
              <a:rPr lang="it-IT" dirty="0"/>
              <a:t>• Terminologia:</a:t>
            </a:r>
          </a:p>
          <a:p>
            <a:pPr lvl="0"/>
            <a:r>
              <a:rPr lang="it-IT" dirty="0"/>
              <a:t>→ Asiaa käsittelevä EDP</a:t>
            </a:r>
          </a:p>
          <a:p>
            <a:pPr lvl="0"/>
            <a:r>
              <a:rPr lang="it-IT"/>
              <a:t>→ Avustava </a:t>
            </a:r>
            <a:r>
              <a:rPr lang="it-IT" dirty="0"/>
              <a:t>EDP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B9A311A-5644-4F80-BA6E-8E7A60DE0F1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Johdanto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4E58FC0-AE00-4F11-AB12-F5068158C29A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39EBDD06-9F1B-4A7F-A6DE-F4E322B6000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irst evolution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5CE6ED85-E4E2-490F-A7D7-770955B9EDA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17815"/>
            <a:ext cx="10955609" cy="4988884"/>
          </a:xfrm>
        </p:spPr>
        <p:txBody>
          <a:bodyPr>
            <a:normAutofit/>
          </a:bodyPr>
          <a:lstStyle/>
          <a:p>
            <a:pPr lvl="0" algn="just" hangingPunct="0">
              <a:lnSpc>
                <a:spcPct val="80000"/>
              </a:lnSpc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5 para 3 EPPO Asetus: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Periaatteessa, EPPO –esitutkintoihin sovelletaan EPPO Asetusta.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Kansallista lakia sovelletaan, jos siitä ei säädetä EPPO Asetuksessa.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Ellei toisin säädetä, sovellettava kansallinen laki on sen jäsenvaltion laki, jonka EDP hoitaa asiaa EPPO Asetus(13(1)).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Jos asiaan tulevat sovellettavaksi sekä EPPO Asetus että kansallinen laki, jälkimmäistä sovelletaan.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341C7E1-40F8-4A39-A062-D367F583A16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>
            <a:normAutofit/>
          </a:bodyPr>
          <a:lstStyle/>
          <a:p>
            <a:pPr lvl="0"/>
            <a:r>
              <a:rPr lang="it-IT" b="1" dirty="0">
                <a:latin typeface="Liberation Sans" pitchFamily="34"/>
              </a:rPr>
              <a:t>Yleiset periaatteet sovellettavasta laista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F96A1F1-A25C-487A-9487-47039329308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6EC8BA23-18E1-4002-99F7-E17CC7E360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77920"/>
            <a:ext cx="10989478" cy="4988884"/>
          </a:xfrm>
        </p:spPr>
        <p:txBody>
          <a:bodyPr>
            <a:normAutofit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EPPO Asetus Art. 28(1) ja 2: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EDP osallistuu esitutkintaan EPPO Asetuksen ja kansallisen lain mukaisesti.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EDP määrätä kansallisia viranomaisia suorittamaan esitutkintatoimenpiteitä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Esitutkintaviranomaisten tulee kansallisen lain mukaisesti suorittaa pyydetyt toimet.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Kiireelliset toimenpiteet: kansalliset viranomaiset kansallisen lain mukaisesti</a:t>
            </a:r>
            <a:endParaRPr lang="it-IT" u="sng" dirty="0">
              <a:latin typeface="Liberation Sans" pitchFamily="18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4B67559-C69B-466B-B201-2DAC6404BD3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>
                <a:latin typeface="Liberation Sans" pitchFamily="34"/>
              </a:rPr>
              <a:t>Esitutkinnassa sovellettava laki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EFFD37C-C76F-47AE-9FAD-01DB599EF15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19845DD4-3CB1-4AD3-8649-7ED6017418A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894764"/>
            <a:ext cx="10876586" cy="4988884"/>
          </a:xfrm>
        </p:spPr>
        <p:txBody>
          <a:bodyPr>
            <a:normAutofit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30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Tutkintatoimenpiteet, joihin EDP:llä tulee olla toimivalta (etsintä, esineiden/asiakirjojen haltuunotto,sähköisen datan käyttöönsaanti, varojen jäädyttäminen, sähköisen viestinnän kuuntelu, esineen jäljitys teknisin keinoin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Asetuksessa säädetty yleinen edellytys: perusteena olevan rikoksen enimmäisrangaistus on vähintään 4 vuotta vankeutta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Kansallisessa laissa voi olla lisäedellytyksiä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87EBEA7-55FA-4BB4-9ED5-3CC9308C29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>
                <a:latin typeface="Liberation Sans" pitchFamily="34"/>
              </a:rPr>
              <a:t>Esitutkintatoimenpiteet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266C985-B6B5-45E7-81DC-6C844A23521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57FEBCB-A49B-45D1-BB62-0281632542B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27509"/>
            <a:ext cx="10616942" cy="4988884"/>
          </a:xfrm>
        </p:spPr>
        <p:txBody>
          <a:bodyPr>
            <a:normAutofit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30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Edellä tarkoitetuille tutkintatoimenpiteille voidaan asettaa ehtoja sovellettavan kansallisen lain mukaan, jos kansallinen laki sisältää erityisiä rajoituksia.</a:t>
            </a:r>
          </a:p>
          <a:p>
            <a:pPr marL="0" lvl="0" indent="0" algn="just" hangingPunct="0">
              <a:spcBef>
                <a:spcPts val="1415"/>
              </a:spcBef>
              <a:buNone/>
            </a:pPr>
            <a:endParaRPr lang="it-IT" dirty="0">
              <a:latin typeface="Liberation Sans" pitchFamily="18"/>
            </a:endParaRPr>
          </a:p>
          <a:p>
            <a:pPr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Jäsenvaltiot voivat rajoittaa sähköisenviestinnän kuuntelua ja esineen jäljitys teknisin keinoin tiettyihin vakaviin rikoksiin (ks. PIF Direktiivi).</a:t>
            </a:r>
          </a:p>
          <a:p>
            <a:pPr marL="0" lvl="0" indent="0" algn="just" hangingPunct="0">
              <a:spcBef>
                <a:spcPts val="1415"/>
              </a:spcBef>
              <a:buNone/>
            </a:pPr>
            <a:endParaRPr lang="it-IT" dirty="0">
              <a:latin typeface="Liberation Sans" pitchFamily="18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1E2AB6E-F727-4107-BCF5-66BAAD14E3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>
                <a:latin typeface="Liberation Sans" pitchFamily="34"/>
              </a:rPr>
              <a:t>Esitutkintatoimenpiteet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D57ED78-6951-4B40-8E85-4E7238FA08F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F1427297-4961-433B-975A-7928A0E2205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55334"/>
            <a:ext cx="10752411" cy="4988884"/>
          </a:xfrm>
        </p:spPr>
        <p:txBody>
          <a:bodyPr/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31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Kun asiaa ksittelevä EDP päättää tarpeellisista toimenpiteistä, hän osoittaa ne tehtäväksi yhdelle tai useammalle toisen jäsenmaan EDP:lle, missä toimenpide tulee suorittaa.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Asiasta on ilmoitettava valvovalle EP:lle.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Toimenpiteiden tulee olla käsittelevän EDP:n jäsenvaltion lain mukaisia.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BB6F8144-BA35-4858-B43D-23899B6542B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>
                <a:latin typeface="Liberation Sans" pitchFamily="34"/>
              </a:rPr>
              <a:t>Rajat ylittävät tutkinnat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9485C87-F707-49BE-95AC-4D805879D8B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F0C7233D-5F54-4C1C-98B2-7EA7C4F49D8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44050"/>
            <a:ext cx="10978185" cy="4988884"/>
          </a:xfrm>
        </p:spPr>
        <p:txBody>
          <a:bodyPr>
            <a:normAutofit/>
          </a:bodyPr>
          <a:lstStyle/>
          <a:p>
            <a:pPr lvl="0" algn="just" hangingPunct="0">
              <a:lnSpc>
                <a:spcPct val="80000"/>
              </a:lnSpc>
              <a:spcBef>
                <a:spcPts val="1415"/>
              </a:spcBef>
              <a:buNone/>
            </a:pPr>
            <a:r>
              <a:rPr lang="it-IT" sz="2900" dirty="0">
                <a:latin typeface="Liberation Sans" pitchFamily="18"/>
              </a:rPr>
              <a:t>Art. 31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sz="2900" dirty="0">
                <a:latin typeface="Liberation Sans" pitchFamily="18"/>
              </a:rPr>
              <a:t>Jos asiaa käsittelevän EDP:n jäsenvaltion kansallinen laki ei vaadi oikeudellista vahvistusta, mutta avustavan EDP:n jäsenvaltion laki sitä vaatii: avustava EDP hankkii vahvistuksen oman jäsenmaansa kansallisen lain mukaisesti (esim. tuomioistuimen päätös pakkokeinoissa).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sz="2900" dirty="0">
                <a:latin typeface="Liberation Sans" pitchFamily="18"/>
              </a:rPr>
              <a:t>Jos vahvistus evätään: käsittelevä EDP peruuttaa pyyntönsä.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sz="2900" dirty="0">
                <a:latin typeface="Liberation Sans" pitchFamily="18"/>
              </a:rPr>
              <a:t>Jos asiaa käsittelevän EDP:n jäsenvaltion kansallinen laki vaatii oikeudellista vahvistusta, mutta avustavan EDP:n jäsenvaltio ei: asiaa käsittelevä EDP hankkii vahvistuksen ja välittää sen avustavalle EDP:lle pyyntönsä mukana.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2EFC056-5727-493A-8BAB-C03109BE42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>
            <a:normAutofit fontScale="90000"/>
          </a:bodyPr>
          <a:lstStyle/>
          <a:p>
            <a:pPr lvl="0"/>
            <a:r>
              <a:rPr lang="it-IT" sz="4400" b="1" dirty="0">
                <a:latin typeface="Liberation Sans" pitchFamily="34"/>
              </a:rPr>
              <a:t>Rajat ylittävät tutkinnat: oikeudellinen vahvistus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A93A9EE-19F2-419F-9E8D-CB82B556DF1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olo e cont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759</Words>
  <Application>Microsoft Office PowerPoint</Application>
  <PresentationFormat>Mukautettu</PresentationFormat>
  <Paragraphs>127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Liberation Sans</vt:lpstr>
      <vt:lpstr>Liberation Serif</vt:lpstr>
      <vt:lpstr>Predefinito</vt:lpstr>
      <vt:lpstr>Titolo e contenuto</vt:lpstr>
      <vt:lpstr>Rajat ylittävät esitutkinnat</vt:lpstr>
      <vt:lpstr>Johdanto</vt:lpstr>
      <vt:lpstr>Johdanto</vt:lpstr>
      <vt:lpstr>Yleiset periaatteet sovellettavasta laista</vt:lpstr>
      <vt:lpstr>Esitutkinnassa sovellettava laki</vt:lpstr>
      <vt:lpstr>Esitutkintatoimenpiteet</vt:lpstr>
      <vt:lpstr>Esitutkintatoimenpiteet</vt:lpstr>
      <vt:lpstr>Rajat ylittävät tutkinnat</vt:lpstr>
      <vt:lpstr>Rajat ylittävät tutkinnat: oikeudellinen vahvistus</vt:lpstr>
      <vt:lpstr>Rajat ylittä tutkinta: ongelmia</vt:lpstr>
      <vt:lpstr>Rajat ylittävät tutkinnat: ratkaisu</vt:lpstr>
      <vt:lpstr>Annetun tehtävän täytäntöönpano</vt:lpstr>
      <vt:lpstr>Kansainvälisten oikeusapuinstrumenttien käyttö</vt:lpstr>
      <vt:lpstr>Rajat ylittävät luovuttamiset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Sahavirta Ritva (Syyttäjälaitos)</dc:creator>
  <cp:lastModifiedBy>Sahavirta Ritva (SY)</cp:lastModifiedBy>
  <cp:revision>99</cp:revision>
  <dcterms:created xsi:type="dcterms:W3CDTF">2018-09-15T11:59:51Z</dcterms:created>
  <dcterms:modified xsi:type="dcterms:W3CDTF">2022-08-24T11:20:40Z</dcterms:modified>
</cp:coreProperties>
</file>